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modernComment_A3E_89B4807F.xml" ContentType="application/vnd.ms-powerpoint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98" r:id="rId2"/>
    <p:sldId id="2607" r:id="rId3"/>
    <p:sldId id="2579" r:id="rId4"/>
    <p:sldId id="2612" r:id="rId5"/>
    <p:sldId id="2615" r:id="rId6"/>
    <p:sldId id="2617" r:id="rId7"/>
    <p:sldId id="2618" r:id="rId8"/>
    <p:sldId id="2613" r:id="rId9"/>
    <p:sldId id="2619" r:id="rId10"/>
    <p:sldId id="2620" r:id="rId11"/>
    <p:sldId id="2621" r:id="rId12"/>
    <p:sldId id="2623" r:id="rId13"/>
    <p:sldId id="2622" r:id="rId14"/>
    <p:sldId id="2625" r:id="rId15"/>
    <p:sldId id="2626" r:id="rId16"/>
    <p:sldId id="2629" r:id="rId17"/>
    <p:sldId id="2631" r:id="rId18"/>
    <p:sldId id="2627" r:id="rId19"/>
    <p:sldId id="2632" r:id="rId20"/>
    <p:sldId id="2633" r:id="rId21"/>
    <p:sldId id="2628" r:id="rId22"/>
    <p:sldId id="2635" r:id="rId23"/>
    <p:sldId id="2634" r:id="rId24"/>
    <p:sldId id="2593" r:id="rId25"/>
  </p:sldIdLst>
  <p:sldSz cx="12192000" cy="6858000"/>
  <p:notesSz cx="6858000" cy="9144000"/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3E6C9EF1-D882-4C55-A08F-244A762B696A}">
          <p14:sldIdLst>
            <p14:sldId id="2598"/>
            <p14:sldId id="2607"/>
            <p14:sldId id="2579"/>
            <p14:sldId id="2612"/>
            <p14:sldId id="2615"/>
            <p14:sldId id="2617"/>
            <p14:sldId id="2618"/>
            <p14:sldId id="2613"/>
            <p14:sldId id="2619"/>
            <p14:sldId id="2620"/>
            <p14:sldId id="2621"/>
            <p14:sldId id="2623"/>
            <p14:sldId id="2622"/>
            <p14:sldId id="2625"/>
            <p14:sldId id="2626"/>
            <p14:sldId id="2629"/>
            <p14:sldId id="2631"/>
            <p14:sldId id="2627"/>
            <p14:sldId id="2632"/>
            <p14:sldId id="2633"/>
            <p14:sldId id="2628"/>
            <p14:sldId id="2635"/>
            <p14:sldId id="2634"/>
            <p14:sldId id="25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416334-3176-8CA7-2615-79F961CC7779}" name="Luca Alfano" initials="LA" userId="Luca Alfano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3" autoAdjust="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21.xml"/><Relationship Id="rId5" Type="http://schemas.openxmlformats.org/officeDocument/2006/relationships/slide" Target="slides/slide18.xml"/><Relationship Id="rId4" Type="http://schemas.openxmlformats.org/officeDocument/2006/relationships/slide" Target="slides/slide14.xml"/></Relationships>
</file>

<file path=ppt/comments/modernComment_A3E_89B480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452174-1BE2-4458-832D-289471333FEE}" authorId="{50416334-3176-8CA7-2615-79F961CC7779}" created="2022-01-13T21:38:13.1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10307967" sldId="2622"/>
      <ac:spMk id="13" creationId="{338CE47D-6DF2-422B-966D-334A78570C7A}"/>
    </ac:deMkLst>
    <p188:txBody>
      <a:bodyPr/>
      <a:lstStyle/>
      <a:p>
        <a:r>
          <a:rPr lang="de-DE"/>
          <a:t>Steven Levy im Vergleich
Jargon File ist Hardware Zugang egal</a:t>
        </a:r>
      </a:p>
    </p188:txBody>
  </p188:cm>
  <p188:cm id="{6E6120EB-A3D6-4501-B858-C79650A3EAA9}" authorId="{50416334-3176-8CA7-2615-79F961CC7779}" created="2022-01-13T21:47:57.6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10307967" sldId="2622"/>
      <ac:spMk id="13" creationId="{338CE47D-6DF2-422B-966D-334A78570C7A}"/>
      <ac:txMk cp="87" len="14">
        <ac:context len="130" hash="1129049543"/>
      </ac:txMk>
    </ac:txMkLst>
    <p188:pos x="2926569" y="2328079"/>
    <p188:txBody>
      <a:bodyPr/>
      <a:lstStyle/>
      <a:p>
        <a:r>
          <a:rPr lang="de-DE"/>
          <a:t>Verbesserung des eigenen Lebens (aber auch der gesamten Gesselschaft, wenn sich jeder gut mit Computern auskennen würde)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13.01.2022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A3E_89B4807F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tb.org/jargon/html/S/samurai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tags" Target="../tags/tag18.xml"/><Relationship Id="rId21" Type="http://schemas.openxmlformats.org/officeDocument/2006/relationships/image" Target="../media/image15.png"/><Relationship Id="rId7" Type="http://schemas.openxmlformats.org/officeDocument/2006/relationships/tags" Target="../tags/tag22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tags" Target="../tags/tag17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5" Type="http://schemas.openxmlformats.org/officeDocument/2006/relationships/tags" Target="../tags/tag20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3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talwelt.org/themen/hackerethik/freie-software-bewegung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/>
              <a:t>Hackerethik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Untertitel / fester Hintergrund</a:t>
            </a:r>
          </a:p>
          <a:p>
            <a:r>
              <a:rPr lang="de-DE" dirty="0"/>
              <a:t>Luca Alfano, Frantz Prochaska</a:t>
            </a:r>
          </a:p>
          <a:p>
            <a:r>
              <a:rPr lang="de-DE" dirty="0"/>
              <a:t>21.02.2022 und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67D8D807-A249-4D69-8FB6-BD1659D6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Steven Levy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C274FB5-A2C9-4738-8DE6-BFB819F1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Die Grundsätze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"Access to computers—and anything which might teach you something about the way the world works—should be unlimited and total. Always yield to the Hands-On Imperative!“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"All information should be free“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"</a:t>
            </a:r>
            <a:r>
              <a:rPr lang="de-DE" dirty="0" err="1"/>
              <a:t>Mistrust</a:t>
            </a:r>
            <a:r>
              <a:rPr lang="de-DE" dirty="0"/>
              <a:t> </a:t>
            </a:r>
            <a:r>
              <a:rPr lang="de-DE" dirty="0" err="1"/>
              <a:t>authority</a:t>
            </a:r>
            <a:r>
              <a:rPr lang="de-DE" dirty="0"/>
              <a:t>—promote </a:t>
            </a:r>
            <a:r>
              <a:rPr lang="de-DE" dirty="0" err="1"/>
              <a:t>decentralization</a:t>
            </a:r>
            <a:r>
              <a:rPr lang="de-DE" dirty="0"/>
              <a:t>„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"Hackers should be judged by their hacking, not bogus criteria such as degrees, age, race, sex, or position“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"You can create art and beauty on a computer“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"Computers can change your life for the better"</a:t>
            </a:r>
            <a:endParaRPr lang="de-DE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7BEEF01D-47FE-437A-8179-51E84A5CE0A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Hackerethik - Grundsätze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DB9C6D-9842-45D3-9D9B-E95A4390F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9191E7-7F97-4E49-864B-2E9DBB0B0F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A87259E-568B-459E-B3C0-B44A529BD0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44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67D8D807-A249-4D69-8FB6-BD1659D6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Chaos Computer Club (CCC)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C274FB5-A2C9-4738-8DE6-BFB819F1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https://www.ccc.de/de/hackerethik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Kurze </a:t>
            </a:r>
            <a:r>
              <a:rPr lang="de-DE" dirty="0" err="1"/>
              <a:t>erklärung</a:t>
            </a:r>
            <a:r>
              <a:rPr lang="de-DE" dirty="0"/>
              <a:t> (CCC)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Erweiterung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KGB-Hack (was ist passiert, welche Änderungen in der Hackerethik)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7BEEF01D-47FE-437A-8179-51E84A5CE0A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Hackerethik - Grundsätze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DB9C6D-9842-45D3-9D9B-E95A4390F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9191E7-7F97-4E49-864B-2E9DBB0B0F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A87259E-568B-459E-B3C0-B44A529BD0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333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3DC0B-2A2F-404A-BCD8-73EB6149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Grundsätze des CCC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29DD69-4677-4997-93FF-A1F8F370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Der Zugang zu Computern und allem, was einem zeigen kann, wie diese Welt funktioniert, sollte unbegrenzt und vollständig sein.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Alle Informationen müssen frei sein.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 err="1"/>
              <a:t>Mißtraue</a:t>
            </a:r>
            <a:r>
              <a:rPr lang="de-DE" dirty="0"/>
              <a:t> Autoritäten – fördere Dezentralisierung.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Beurteile einen Hacker nach dem, was er tut, und nicht nach üblichen Kriterien wie Aussehen, Alter, Herkunft, Spezies, Geschlecht oder gesellschaftliche Stellung.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Man kann mit einem Computer Kunst und Schönheit schaffen.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Computer können dein Leben zum Besseren verändern.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 err="1"/>
              <a:t>Mülle</a:t>
            </a:r>
            <a:r>
              <a:rPr lang="de-DE" dirty="0"/>
              <a:t> nicht in den Daten anderer Leute.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Öffentliche Daten nützen, private Daten schützen.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710FBF4-8DA2-4945-9C66-440DC2EBB63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Hackerethik – Grundsätze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F78B6E-DAE7-4D8C-98FC-F56DE04143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AE11DF-C07C-4FF2-A80A-43E40E455E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E0C36-CFA8-427C-9BA9-AA2CCFA8B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00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3C5BDB0-ED0F-4808-9AF9-7FA339C5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Gegenüberstellung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621D165-EC8F-4C76-B3EE-CDC128ADF1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Jargon File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2EF62CD-7692-4885-A76F-CA7013BFD8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Zwei Ethische Prinzipien</a:t>
            </a:r>
          </a:p>
          <a:p>
            <a:pPr marL="355500" indent="-342900">
              <a:buAutoNum type="arabicPeriod"/>
            </a:pPr>
            <a:r>
              <a:rPr lang="de-DE" dirty="0"/>
              <a:t>Freier Informationsaustausch</a:t>
            </a:r>
          </a:p>
          <a:p>
            <a:pPr marL="355500" indent="-342900">
              <a:buAutoNum type="arabicPeriod"/>
            </a:pPr>
            <a:r>
              <a:rPr lang="de-DE" dirty="0"/>
              <a:t>Ethische eindringen in Systeme (Computersicherheit)</a:t>
            </a:r>
          </a:p>
          <a:p>
            <a:r>
              <a:rPr lang="de-DE" dirty="0"/>
              <a:t>Sehr rudimentär gehalten, viel</a:t>
            </a:r>
          </a:p>
          <a:p>
            <a:r>
              <a:rPr lang="de-DE" dirty="0"/>
              <a:t>Interpretationsmöglichkeiten (GNU, weitere http://www.catb.org/jargon/html/H/hacker-ethic.html)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83C30912-7188-479A-9606-DB960FACBDD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Hackerethik - Grundsätze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DCADA1-E87A-4BF0-B556-0CCC0870E10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E3556-F0A9-460F-AB43-3C0666B909F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C8DC2D-6FB4-4D59-BF2C-C46741710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75648E-EC89-463D-A92D-A53437652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Steven Levy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38CE47D-6DF2-422B-966D-334A78570C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355500" indent="-342900">
              <a:buFont typeface="+mj-lt"/>
              <a:buAutoNum type="arabicPeriod"/>
            </a:pPr>
            <a:r>
              <a:rPr lang="de-DE" dirty="0"/>
              <a:t>Freier Informations- </a:t>
            </a:r>
            <a:r>
              <a:rPr lang="de-DE" b="1" dirty="0"/>
              <a:t>und</a:t>
            </a:r>
            <a:r>
              <a:rPr lang="de-DE" dirty="0"/>
              <a:t> Hardware-Zugang</a:t>
            </a:r>
          </a:p>
          <a:p>
            <a:pPr marL="355500" indent="-342900">
              <a:buFont typeface="+mj-lt"/>
              <a:buAutoNum type="arabicPeriod"/>
            </a:pPr>
            <a:r>
              <a:rPr lang="de-DE" dirty="0" err="1"/>
              <a:t>Dezentralismus</a:t>
            </a:r>
            <a:endParaRPr lang="de-DE" dirty="0"/>
          </a:p>
          <a:p>
            <a:pPr marL="355500" indent="-342900">
              <a:buFont typeface="+mj-lt"/>
              <a:buAutoNum type="arabicPeriod"/>
            </a:pPr>
            <a:r>
              <a:rPr lang="de-DE" dirty="0"/>
              <a:t>Gleichheit</a:t>
            </a:r>
          </a:p>
          <a:p>
            <a:pPr marL="355500" indent="-342900">
              <a:buFont typeface="+mj-lt"/>
              <a:buAutoNum type="arabicPeriod"/>
            </a:pPr>
            <a:r>
              <a:rPr lang="de-DE" dirty="0"/>
              <a:t>Kunst mit Computern</a:t>
            </a:r>
          </a:p>
          <a:p>
            <a:pPr marL="355500" indent="-342900">
              <a:buFont typeface="+mj-lt"/>
              <a:buAutoNum type="arabicPeriod"/>
            </a:pPr>
            <a:r>
              <a:rPr lang="de-DE" dirty="0"/>
              <a:t>Verbesserung des Lebens durch Computer</a:t>
            </a:r>
          </a:p>
          <a:p>
            <a:pPr marL="355500" indent="-342900">
              <a:buFont typeface="+mj-lt"/>
              <a:buAutoNum type="arabicPeriod"/>
            </a:pPr>
            <a:endParaRPr lang="de-DE" dirty="0"/>
          </a:p>
          <a:p>
            <a:pPr marL="355500" indent="-342900">
              <a:buFont typeface="+mj-lt"/>
              <a:buAutoNum type="arabicPeriod"/>
            </a:pPr>
            <a:endParaRPr lang="de-DE" dirty="0"/>
          </a:p>
          <a:p>
            <a:pPr marL="355500" indent="-342900">
              <a:buFont typeface="+mj-lt"/>
              <a:buAutoNum type="arabicPeriod"/>
            </a:pPr>
            <a:endParaRPr lang="de-DE" dirty="0"/>
          </a:p>
          <a:p>
            <a:pPr marL="3555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0C0249-4849-4556-8D48-DB0B287AC8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Erweiterung von Levy um 2 Punkte und eine Bearbeitung</a:t>
            </a:r>
          </a:p>
          <a:p>
            <a:pPr marL="355500" indent="-342900">
              <a:buFont typeface="+mj-lt"/>
              <a:buAutoNum type="arabicPeriod"/>
            </a:pPr>
            <a:r>
              <a:rPr lang="de-DE" dirty="0" err="1"/>
              <a:t>Privatssphäre</a:t>
            </a:r>
            <a:endParaRPr lang="de-DE" dirty="0"/>
          </a:p>
          <a:p>
            <a:pPr marL="355500" indent="-342900">
              <a:buFont typeface="+mj-lt"/>
              <a:buAutoNum type="arabicPeriod"/>
            </a:pPr>
            <a:r>
              <a:rPr lang="de-DE" dirty="0"/>
              <a:t>Herausstellung des Ethischen Gedanken</a:t>
            </a:r>
          </a:p>
          <a:p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32DA6D5-1010-4AEA-A6EA-359308BC12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CCC</a:t>
            </a:r>
          </a:p>
        </p:txBody>
      </p:sp>
    </p:spTree>
    <p:extLst>
      <p:ext uri="{BB962C8B-B14F-4D97-AF65-F5344CB8AC3E}">
        <p14:creationId xmlns:p14="http://schemas.microsoft.com/office/powerpoint/2010/main" val="23103079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6386DC0C-3A06-4055-94C6-7A76911FFE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0230" r="20230"/>
          <a:stretch/>
        </p:blipFill>
        <p:spPr>
          <a:noFill/>
          <a:ln w="12700">
            <a:solidFill>
              <a:schemeClr val="bg1"/>
            </a:solidFill>
          </a:ln>
        </p:spPr>
      </p:pic>
      <p:sp>
        <p:nvSpPr>
          <p:cNvPr id="6" name="Textplatzhalter 9">
            <a:extLst>
              <a:ext uri="{FF2B5EF4-FFF2-40B4-BE49-F238E27FC236}">
                <a16:creationId xmlns:a16="http://schemas.microsoft.com/office/drawing/2014/main" id="{C35E4097-F401-4472-8116-6949D6655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White-Hats</a:t>
            </a:r>
          </a:p>
          <a:p>
            <a:r>
              <a:rPr lang="de-DE" sz="4800" dirty="0"/>
              <a:t>und Black-Hats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359450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B2376D7-7E3C-45A6-AB1E-F8BFDA81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White-Hats (</a:t>
            </a:r>
            <a:r>
              <a:rPr lang="de-DE" dirty="0" err="1"/>
              <a:t>Ethical</a:t>
            </a:r>
            <a:r>
              <a:rPr lang="de-DE" dirty="0"/>
              <a:t> Hacking)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0F64FFD-5FCE-41BC-903A-D0A45963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0" y="1674000"/>
            <a:ext cx="10753200" cy="4644000"/>
          </a:xfrm>
        </p:spPr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Begriffserklärung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Begriff: Samurai (http://www.catb.org/jargon/html/S/samurai.html)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DC4B91F-6840-44CD-BAD5-B24D790AA59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White-Hats und Black-Hats</a:t>
            </a:r>
          </a:p>
        </p:txBody>
      </p:sp>
    </p:spTree>
    <p:extLst>
      <p:ext uri="{BB962C8B-B14F-4D97-AF65-F5344CB8AC3E}">
        <p14:creationId xmlns:p14="http://schemas.microsoft.com/office/powerpoint/2010/main" val="344261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B2376D7-7E3C-45A6-AB1E-F8BFDA81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Black-Hats (</a:t>
            </a:r>
            <a:r>
              <a:rPr lang="de-DE" dirty="0" err="1"/>
              <a:t>Ethical</a:t>
            </a:r>
            <a:r>
              <a:rPr lang="de-DE" dirty="0"/>
              <a:t> Hacking)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0F64FFD-5FCE-41BC-903A-D0A45963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0" y="1674000"/>
            <a:ext cx="10753200" cy="4644000"/>
          </a:xfrm>
        </p:spPr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Begriffserklärung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Begriff: Samurai (http://www.catb.org/jargon/html/S/samurai.html)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DC4B91F-6840-44CD-BAD5-B24D790AA59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White-Hats und Black-Hats</a:t>
            </a:r>
          </a:p>
        </p:txBody>
      </p:sp>
    </p:spTree>
    <p:extLst>
      <p:ext uri="{BB962C8B-B14F-4D97-AF65-F5344CB8AC3E}">
        <p14:creationId xmlns:p14="http://schemas.microsoft.com/office/powerpoint/2010/main" val="42464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B2376D7-7E3C-45A6-AB1E-F8BFDA81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Grey-Hats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0F64FFD-5FCE-41BC-903A-D0A45963A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0" y="1674000"/>
            <a:ext cx="10753200" cy="4644000"/>
          </a:xfrm>
        </p:spPr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Begriffserklärung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Begriff: Samurai (</a:t>
            </a:r>
            <a:r>
              <a:rPr lang="de-DE" dirty="0">
                <a:hlinkClick r:id="rId2"/>
              </a:rPr>
              <a:t>http://www.catb.org/jargon/html/S/samurai.html</a:t>
            </a:r>
            <a:r>
              <a:rPr lang="de-DE" dirty="0"/>
              <a:t>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Überleitung zu </a:t>
            </a:r>
            <a:r>
              <a:rPr lang="de-DE" dirty="0" err="1"/>
              <a:t>Hacktivism</a:t>
            </a:r>
            <a:endParaRPr lang="de-DE" dirty="0"/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Wie kann man ethisch Handeln, wenn man eine Sicherheitslücke gefunden hat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DC4B91F-6840-44CD-BAD5-B24D790AA59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White-Hats und Black-Hats</a:t>
            </a:r>
          </a:p>
        </p:txBody>
      </p:sp>
    </p:spTree>
    <p:extLst>
      <p:ext uri="{BB962C8B-B14F-4D97-AF65-F5344CB8AC3E}">
        <p14:creationId xmlns:p14="http://schemas.microsoft.com/office/powerpoint/2010/main" val="3690714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9">
            <a:extLst>
              <a:ext uri="{FF2B5EF4-FFF2-40B4-BE49-F238E27FC236}">
                <a16:creationId xmlns:a16="http://schemas.microsoft.com/office/drawing/2014/main" id="{C35E4097-F401-4472-8116-6949D6655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sz="4800" dirty="0" err="1"/>
              <a:t>Hacktivism</a:t>
            </a:r>
            <a:endParaRPr lang="de-DE" sz="6000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6386DC0C-3A06-4055-94C6-7A76911FFE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9939" r="19939"/>
          <a:stretch/>
        </p:blipFill>
        <p:spPr>
          <a:noFill/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6051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A2C7DE-2E01-4189-B5D0-6E5D8ECD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Begriffserklärung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4C158A0-A42A-4073-8BA3-0F2FDC80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Definition von </a:t>
            </a:r>
            <a:r>
              <a:rPr lang="de-DE" dirty="0" err="1"/>
              <a:t>Hacktivism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45E8B5F0-3605-4E72-95F4-7E3934C725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Hacktivism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41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Geschichtlicher Hintergrund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Hackerethik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8853" y="2864741"/>
            <a:ext cx="452077" cy="454456"/>
          </a:xfrm>
        </p:spPr>
        <p:txBody>
          <a:bodyPr/>
          <a:lstStyle/>
          <a:p>
            <a:r>
              <a:rPr lang="de-DE" dirty="0"/>
              <a:t>2.1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8905" y="2864741"/>
            <a:ext cx="10083148" cy="454456"/>
          </a:xfrm>
        </p:spPr>
        <p:txBody>
          <a:bodyPr/>
          <a:lstStyle/>
          <a:p>
            <a:r>
              <a:rPr lang="de-DE" dirty="0"/>
              <a:t>Grundsätze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8853" y="3463247"/>
            <a:ext cx="452077" cy="454456"/>
          </a:xfrm>
        </p:spPr>
        <p:txBody>
          <a:bodyPr/>
          <a:lstStyle/>
          <a:p>
            <a:r>
              <a:rPr lang="de-DE" dirty="0"/>
              <a:t>2.2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58905" y="3463247"/>
            <a:ext cx="10083148" cy="454456"/>
          </a:xfrm>
        </p:spPr>
        <p:txBody>
          <a:bodyPr/>
          <a:lstStyle/>
          <a:p>
            <a:r>
              <a:rPr lang="de-DE" dirty="0"/>
              <a:t>Freiheit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A8160A0-DAFD-454B-881E-1239CFBC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8853" y="4055482"/>
            <a:ext cx="452077" cy="454456"/>
          </a:xfrm>
        </p:spPr>
        <p:txBody>
          <a:bodyPr/>
          <a:lstStyle/>
          <a:p>
            <a:r>
              <a:rPr lang="de-DE" dirty="0"/>
              <a:t>2.3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DE3C1A-D220-4967-B006-B2121B16A9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58905" y="4055482"/>
            <a:ext cx="10083148" cy="454456"/>
          </a:xfrm>
        </p:spPr>
        <p:txBody>
          <a:bodyPr/>
          <a:lstStyle/>
          <a:p>
            <a:r>
              <a:rPr lang="de-DE" dirty="0"/>
              <a:t>Hackerethik als Arbeitsethik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A9DD9CF-6EF5-49F9-967F-1F4BAD7C8D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F185D0F-8F47-4370-BC15-0EDB18FB25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Black-Hats und White-Hats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2483089-B731-41B1-B93D-A2C5776BD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BBC61C7-2C81-4ED4-87E9-4824CE45A6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 err="1"/>
              <a:t>Hacktivism</a:t>
            </a:r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50CC9D5-96CC-4580-8393-950FD558EB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441F932-2F80-407D-AE34-4D9F1ECDF5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Digitale Ethik vs. Hackerethik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A2C7DE-2E01-4189-B5D0-6E5D8ECD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 und Aktionen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4C158A0-A42A-4073-8BA3-0F2FDC80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Definition von </a:t>
            </a:r>
            <a:r>
              <a:rPr lang="de-DE" dirty="0" err="1"/>
              <a:t>Hacktivism</a:t>
            </a:r>
            <a:endParaRPr lang="de-DE" dirty="0"/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Gruppen (Überblick): WikiLeaks, Anonymous, …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Einzelne Aktionen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Meinungs-Bots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45E8B5F0-3605-4E72-95F4-7E3934C725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Hacktivism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25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6386DC0C-3A06-4055-94C6-7A76911FFE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0058" r="20058"/>
          <a:stretch/>
        </p:blipFill>
        <p:spPr>
          <a:noFill/>
          <a:ln w="12700">
            <a:solidFill>
              <a:schemeClr val="bg1"/>
            </a:solidFill>
          </a:ln>
        </p:spPr>
      </p:pic>
      <p:sp>
        <p:nvSpPr>
          <p:cNvPr id="6" name="Textplatzhalter 9">
            <a:extLst>
              <a:ext uri="{FF2B5EF4-FFF2-40B4-BE49-F238E27FC236}">
                <a16:creationId xmlns:a16="http://schemas.microsoft.com/office/drawing/2014/main" id="{C35E4097-F401-4472-8116-6949D6655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Digitale Ethik vs. Hackerethik</a:t>
            </a:r>
          </a:p>
        </p:txBody>
      </p:sp>
    </p:spTree>
    <p:extLst>
      <p:ext uri="{BB962C8B-B14F-4D97-AF65-F5344CB8AC3E}">
        <p14:creationId xmlns:p14="http://schemas.microsoft.com/office/powerpoint/2010/main" val="330152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A2C7DE-2E01-4189-B5D0-6E5D8ECD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Berührungspunkte mit der Digitalen Ethik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4C158A0-A42A-4073-8BA3-0F2FDC80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Grenze zur Hackerethik ist fließend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 err="1"/>
              <a:t>Proffesionsethik</a:t>
            </a:r>
            <a:r>
              <a:rPr lang="de-DE" dirty="0"/>
              <a:t> (Hackerethik als Vorbild) https://www.bvdw.org/fileadmin/bvdw/upload/dokumente/BVDW_Digitale_Ethik.pdf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Folie 37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45E8B5F0-3605-4E72-95F4-7E3934C725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Digitale Ethik vs. Hackerethik</a:t>
            </a:r>
          </a:p>
        </p:txBody>
      </p:sp>
    </p:spTree>
    <p:extLst>
      <p:ext uri="{BB962C8B-B14F-4D97-AF65-F5344CB8AC3E}">
        <p14:creationId xmlns:p14="http://schemas.microsoft.com/office/powerpoint/2010/main" val="40822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A2C7DE-2E01-4189-B5D0-6E5D8ECD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Dimensionen der Digitalen Ethik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4C158A0-A42A-4073-8BA3-0F2FDC80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Folie 33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Ethischer Umgang mit Daten wird vom CCC gefordert/formuliert („… private Daten schützen“)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de-DE" dirty="0"/>
              <a:t>Clash : „Alle Informationen sollen frei zugänglich sein“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45E8B5F0-3605-4E72-95F4-7E3934C725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Digitale Ethik vs. Hackerethik</a:t>
            </a:r>
          </a:p>
        </p:txBody>
      </p:sp>
    </p:spTree>
    <p:extLst>
      <p:ext uri="{BB962C8B-B14F-4D97-AF65-F5344CB8AC3E}">
        <p14:creationId xmlns:p14="http://schemas.microsoft.com/office/powerpoint/2010/main" val="97136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58C8EFD-8ED2-4999-8070-BAD8FBC26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Luca Alfano</a:t>
            </a:r>
          </a:p>
          <a:p>
            <a:r>
              <a:rPr lang="de-DE" dirty="0"/>
              <a:t>Lehrstuhl / Institut</a:t>
            </a:r>
          </a:p>
          <a:p>
            <a:r>
              <a:rPr lang="de-DE" dirty="0"/>
              <a:t>Universität Augsburg</a:t>
            </a:r>
          </a:p>
          <a:p>
            <a:r>
              <a:rPr lang="de-DE" dirty="0" err="1"/>
              <a:t>email@uni-augsburg.de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C3ADB8D-A92F-4059-B0DE-2A8BCAFF3B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  <a:p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C7495D9-6FF6-448E-9076-97779994C9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3C373004-4E37-4823-A1BC-8DCB3D7170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Frantz Prochaska</a:t>
            </a:r>
          </a:p>
          <a:p>
            <a:r>
              <a:rPr lang="de-DE" dirty="0"/>
              <a:t>Lehrstuhl / Institut</a:t>
            </a:r>
          </a:p>
          <a:p>
            <a:r>
              <a:rPr lang="de-DE" dirty="0"/>
              <a:t>Universität</a:t>
            </a:r>
          </a:p>
          <a:p>
            <a:r>
              <a:rPr lang="de-DE" dirty="0"/>
              <a:t>email</a:t>
            </a:r>
          </a:p>
        </p:txBody>
      </p:sp>
      <p:pic>
        <p:nvPicPr>
          <p:cNvPr id="17" name="Logo_Basis_neg." hidden="1">
            <a:extLst>
              <a:ext uri="{FF2B5EF4-FFF2-40B4-BE49-F238E27FC236}">
                <a16:creationId xmlns:a16="http://schemas.microsoft.com/office/drawing/2014/main" id="{6AC61FE3-5CBC-418D-98AD-C9A9EF9BD2A5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FAI_neg.">
            <a:extLst>
              <a:ext uri="{FF2B5EF4-FFF2-40B4-BE49-F238E27FC236}">
                <a16:creationId xmlns:a16="http://schemas.microsoft.com/office/drawing/2014/main" id="{8CD572CD-A2C6-4C77-95C5-2BD938D806DD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JUF_neg." hidden="1">
            <a:extLst>
              <a:ext uri="{FF2B5EF4-FFF2-40B4-BE49-F238E27FC236}">
                <a16:creationId xmlns:a16="http://schemas.microsoft.com/office/drawing/2014/main" id="{8C938CBF-B102-4F16-9D88-4F080ECB021C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KTF_neg." hidden="1">
            <a:extLst>
              <a:ext uri="{FF2B5EF4-FFF2-40B4-BE49-F238E27FC236}">
                <a16:creationId xmlns:a16="http://schemas.microsoft.com/office/drawing/2014/main" id="{B5139A7A-2D4C-4228-B2B4-2B6CE472F1F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EF_neg." hidden="1">
            <a:extLst>
              <a:ext uri="{FF2B5EF4-FFF2-40B4-BE49-F238E27FC236}">
                <a16:creationId xmlns:a16="http://schemas.microsoft.com/office/drawing/2014/main" id="{55F0D3CF-265C-41E7-BACD-DD5C4FAE1153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MNTF_neg." hidden="1">
            <a:extLst>
              <a:ext uri="{FF2B5EF4-FFF2-40B4-BE49-F238E27FC236}">
                <a16:creationId xmlns:a16="http://schemas.microsoft.com/office/drawing/2014/main" id="{3DB813F1-08BC-419B-96DE-1427CB94CB70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HF_neg." hidden="1">
            <a:extLst>
              <a:ext uri="{FF2B5EF4-FFF2-40B4-BE49-F238E27FC236}">
                <a16:creationId xmlns:a16="http://schemas.microsoft.com/office/drawing/2014/main" id="{BFBCDFB9-BE0F-4B2A-A497-02D0E689D70B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PSF_neg." hidden="1">
            <a:extLst>
              <a:ext uri="{FF2B5EF4-FFF2-40B4-BE49-F238E27FC236}">
                <a16:creationId xmlns:a16="http://schemas.microsoft.com/office/drawing/2014/main" id="{FFE953D3-9550-4A2C-B746-4B1048924FD3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5" name="Logo_WWF_neg." hidden="1">
            <a:extLst>
              <a:ext uri="{FF2B5EF4-FFF2-40B4-BE49-F238E27FC236}">
                <a16:creationId xmlns:a16="http://schemas.microsoft.com/office/drawing/2014/main" id="{89966D50-F8F5-49CB-9C67-0C5372D0EB77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41F3319-4AF2-44B7-842D-D529686FA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69991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FEAD60-5EDD-484F-BC69-759C25BFF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0688" y="2581571"/>
            <a:ext cx="4372618" cy="3813380"/>
          </a:xfrm>
        </p:spPr>
        <p:txBody>
          <a:bodyPr>
            <a:normAutofit/>
          </a:bodyPr>
          <a:lstStyle/>
          <a:p>
            <a:r>
              <a:rPr lang="de-DE" sz="4800" dirty="0"/>
              <a:t>Geschichtlicher Hintergrund</a:t>
            </a:r>
            <a:endParaRPr lang="de-DE" sz="6000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6386DC0C-3A06-4055-94C6-7A76911FFE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3889" r="23889"/>
          <a:stretch>
            <a:fillRect/>
          </a:stretch>
        </p:blipFill>
        <p:spPr>
          <a:xfrm>
            <a:off x="6035763" y="766762"/>
            <a:ext cx="5561013" cy="5324475"/>
          </a:xfrm>
          <a:noFill/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577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174681B-6C38-4A09-BAC6-736FD67841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2044" r="22044"/>
          <a:stretch>
            <a:fillRect/>
          </a:stretch>
        </p:blipFill>
        <p:spPr>
          <a:xfrm>
            <a:off x="6277202" y="1674000"/>
            <a:ext cx="5194800" cy="4644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9ADA7B7-9E92-4E05-843C-A6FBE26B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FCE5F8-8E07-4E18-9E2B-0808F5C964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Kurze Einführung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Nachrichten, Überschriften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Begriffe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3517AD6-E855-4752-802E-DEE9157A55F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73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96E1EBE7-470D-42CE-B71F-49B305CF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Hacker: Begriff im Wandel der Zeit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EF47345-B5B3-406A-90DE-C79BB71F8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Hacker Begriff (eigene Wahrnehmung vs. öffentliche)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Geschichte von Hackern (von MIT bis heute)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Cracker vs. Hacker (Abgrenzung der Hacker)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 err="1"/>
              <a:t>Phreaker</a:t>
            </a:r>
            <a:r>
              <a:rPr lang="de-DE" dirty="0"/>
              <a:t> -&gt; Cracker -&gt; Demoszene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Freie-Software/Open-Source/Freie-Hardware-Bewegung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Wo ist CCC einzuordnen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Geschichte von Hackerethik (1984), von CCC und Jargon File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741D2C1C-92A8-4697-9695-58A858EF67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/>
              <a:t>Geschichtlicher Hintergrund</a:t>
            </a:r>
            <a:endParaRPr lang="de-DE" sz="2800" dirty="0"/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1EAE29-0F36-46BA-86B2-7415829A47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84E55FC-217C-42D2-9315-E2F037BDCC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B9DCC4-09E7-44B6-834F-E4BDE24383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523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96E1EBE7-470D-42CE-B71F-49B305CF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Freie Software Bewegung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EF47345-B5B3-406A-90DE-C79BB71F8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https://www.digitalwelt.org/themen/hackerethik/freie-software-bewegung</a:t>
            </a:r>
            <a:endParaRPr lang="de-DE" dirty="0"/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https://www.digitalwelt.org/themen/hackerethik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741D2C1C-92A8-4697-9695-58A858EF67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/>
              <a:t>Geschichtlicher Hintergrund</a:t>
            </a:r>
            <a:endParaRPr lang="de-DE" sz="2800" dirty="0"/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1EAE29-0F36-46BA-86B2-7415829A47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84E55FC-217C-42D2-9315-E2F037BDCC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B9DCC4-09E7-44B6-834F-E4BDE24383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8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6386DC0C-3A06-4055-94C6-7A76911FFE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0095" r="20095"/>
          <a:stretch/>
        </p:blipFill>
        <p:spPr>
          <a:noFill/>
          <a:ln w="12700">
            <a:solidFill>
              <a:schemeClr val="bg1"/>
            </a:solidFill>
          </a:ln>
        </p:spPr>
      </p:pic>
      <p:sp>
        <p:nvSpPr>
          <p:cNvPr id="6" name="Textplatzhalter 9">
            <a:extLst>
              <a:ext uri="{FF2B5EF4-FFF2-40B4-BE49-F238E27FC236}">
                <a16:creationId xmlns:a16="http://schemas.microsoft.com/office/drawing/2014/main" id="{C35E4097-F401-4472-8116-6949D6655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2581571"/>
            <a:ext cx="4372618" cy="3813380"/>
          </a:xfrm>
        </p:spPr>
        <p:txBody>
          <a:bodyPr>
            <a:normAutofit/>
          </a:bodyPr>
          <a:lstStyle/>
          <a:p>
            <a:r>
              <a:rPr lang="de-DE" sz="4800" dirty="0"/>
              <a:t>Hackerethik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76053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67D8D807-A249-4D69-8FB6-BD1659D6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Geschichtliche Einordnung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C274FB5-A2C9-4738-8DE6-BFB819F1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Steven Levy (1984)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Jargon File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Hackerethik des CCC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de-DE" dirty="0"/>
              <a:t>KGB-Hack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Hackerethik als Arbeitsethik (</a:t>
            </a:r>
            <a:r>
              <a:rPr lang="de-DE" dirty="0" err="1"/>
              <a:t>Hirmanen</a:t>
            </a:r>
            <a:r>
              <a:rPr lang="de-DE" dirty="0"/>
              <a:t> 2001)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7BEEF01D-47FE-437A-8179-51E84A5CE0A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Hackerethik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DB9C6D-9842-45D3-9D9B-E95A4390F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9191E7-7F97-4E49-864B-2E9DBB0B0F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A87259E-568B-459E-B3C0-B44A529BD0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50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67D8D807-A249-4D69-8FB6-BD1659D6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Jargon File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C274FB5-A2C9-4738-8DE6-BFB819F1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Was ist das Jargon File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de-DE" dirty="0"/>
              <a:t>Welche Definition von Hackerethik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1. The belief that information-sharing is a powerful positive good, and that it is an ethical duty of hackers to share their expertise by writing open-source code and facilitating access to information and to computing resources wherever possible.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US" dirty="0"/>
              <a:t>2. The belief that system-cracking for fun and exploration is ethically OK as long as the cracker commits no theft, vandalism, or breach of confidentiality</a:t>
            </a:r>
            <a:endParaRPr lang="de-DE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7BEEF01D-47FE-437A-8179-51E84A5CE0A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Hackerethik - Grundsätze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DB9C6D-9842-45D3-9D9B-E95A4390F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9191E7-7F97-4E49-864B-2E9DBB0B0F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A87259E-568B-459E-B3C0-B44A529BD0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71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äsentation1" id="{ECDE5418-DEEB-47AF-863D-0C6C2A35824C}" vid="{402D3E7A-CAC9-424D-AAC4-92021549A3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Vorlage_Uni_FAI</Template>
  <TotalTime>0</TotalTime>
  <Words>870</Words>
  <Application>Microsoft Office PowerPoint</Application>
  <PresentationFormat>Breitbild</PresentationFormat>
  <Paragraphs>171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Symbol</vt:lpstr>
      <vt:lpstr>Wingdings</vt:lpstr>
      <vt:lpstr>Office</vt:lpstr>
      <vt:lpstr>Hackerethik</vt:lpstr>
      <vt:lpstr>Agenda</vt:lpstr>
      <vt:lpstr>PowerPoint-Präsentation</vt:lpstr>
      <vt:lpstr>Einführung</vt:lpstr>
      <vt:lpstr>Hacker: Begriff im Wandel der Zeit</vt:lpstr>
      <vt:lpstr>Freie Software Bewegung</vt:lpstr>
      <vt:lpstr>PowerPoint-Präsentation</vt:lpstr>
      <vt:lpstr>Geschichtliche Einordnung</vt:lpstr>
      <vt:lpstr>Jargon File</vt:lpstr>
      <vt:lpstr>Steven Levy</vt:lpstr>
      <vt:lpstr>Chaos Computer Club (CCC)</vt:lpstr>
      <vt:lpstr>Grundsätze des CCC</vt:lpstr>
      <vt:lpstr>Gegenüberstellung</vt:lpstr>
      <vt:lpstr>PowerPoint-Präsentation</vt:lpstr>
      <vt:lpstr>White-Hats (Ethical Hacking)</vt:lpstr>
      <vt:lpstr>Black-Hats (Ethical Hacking)</vt:lpstr>
      <vt:lpstr>Grey-Hats</vt:lpstr>
      <vt:lpstr>PowerPoint-Präsentation</vt:lpstr>
      <vt:lpstr>Begriffserklärung</vt:lpstr>
      <vt:lpstr>Gruppen und Aktionen</vt:lpstr>
      <vt:lpstr>PowerPoint-Präsentation</vt:lpstr>
      <vt:lpstr>Berührungspunkte mit der Digitalen Ethik</vt:lpstr>
      <vt:lpstr>Dimensionen der Digitalen Ethik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ein- oder mehrzeilig</dc:title>
  <dc:creator>Frantz Niklas Prochaska</dc:creator>
  <cp:lastModifiedBy>Luca Alfano</cp:lastModifiedBy>
  <cp:revision>6</cp:revision>
  <dcterms:created xsi:type="dcterms:W3CDTF">2022-01-13T19:30:38Z</dcterms:created>
  <dcterms:modified xsi:type="dcterms:W3CDTF">2022-01-13T22:39:28Z</dcterms:modified>
</cp:coreProperties>
</file>